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3.xml" ContentType="application/vnd.openxmlformats-officedocument.theme+xml"/>
  <Override PartName="/ppt/media/image9.jpg" ContentType="image/png"/>
  <Override PartName="/ppt/media/image10.jpg" ContentType="image/png"/>
  <Override PartName="/ppt/media/image12.jpg" ContentType="image/png"/>
  <Override PartName="/ppt/media/image15.jpg" ContentType="image/png"/>
  <Override PartName="/ppt/media/image18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80" r:id="rId1"/>
    <p:sldMasterId id="2147483683" r:id="rId2"/>
    <p:sldMasterId id="2147483695" r:id="rId3"/>
  </p:sldMasterIdLst>
  <p:sldIdLst>
    <p:sldId id="256" r:id="rId4"/>
    <p:sldId id="258" r:id="rId5"/>
    <p:sldId id="284" r:id="rId6"/>
    <p:sldId id="257" r:id="rId7"/>
    <p:sldId id="289" r:id="rId8"/>
    <p:sldId id="283" r:id="rId9"/>
    <p:sldId id="285" r:id="rId10"/>
    <p:sldId id="260" r:id="rId11"/>
    <p:sldId id="290" r:id="rId12"/>
    <p:sldId id="292" r:id="rId13"/>
    <p:sldId id="293" r:id="rId14"/>
    <p:sldId id="295" r:id="rId15"/>
    <p:sldId id="288" r:id="rId16"/>
    <p:sldId id="280" r:id="rId17"/>
    <p:sldId id="264" r:id="rId18"/>
    <p:sldId id="296" r:id="rId19"/>
    <p:sldId id="277" r:id="rId20"/>
    <p:sldId id="274" r:id="rId21"/>
    <p:sldId id="272" r:id="rId22"/>
    <p:sldId id="273" r:id="rId23"/>
    <p:sldId id="266" r:id="rId24"/>
    <p:sldId id="271" r:id="rId25"/>
    <p:sldId id="270" r:id="rId26"/>
  </p:sldIdLst>
  <p:sldSz cx="9144000" cy="6858000" type="screen4x3"/>
  <p:notesSz cx="6858000" cy="9144000"/>
  <p:embeddedFontLst>
    <p:embeddedFont>
      <p:font typeface="Roboto" panose="020B0604020202020204" charset="0"/>
      <p:regular r:id="rId27"/>
      <p:bold r:id="rId28"/>
      <p:italic r:id="rId29"/>
      <p:boldItalic r:id="rId30"/>
    </p:embeddedFont>
    <p:embeddedFont>
      <p:font typeface="Roboto Condensed Light" panose="020B0604020202020204" charset="0"/>
      <p:regular r:id="rId31"/>
      <p:italic r:id="rId32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73" userDrawn="1">
          <p15:clr>
            <a:srgbClr val="A4A3A4"/>
          </p15:clr>
        </p15:guide>
        <p15:guide id="2" pos="18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5C5C5"/>
    <a:srgbClr val="A7934B"/>
    <a:srgbClr val="857437"/>
    <a:srgbClr val="262626"/>
    <a:srgbClr val="EEB2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480" autoAdjust="0"/>
    <p:restoredTop sz="94697"/>
  </p:normalViewPr>
  <p:slideViewPr>
    <p:cSldViewPr snapToGrid="0" snapToObjects="1">
      <p:cViewPr varScale="1">
        <p:scale>
          <a:sx n="108" d="100"/>
          <a:sy n="108" d="100"/>
        </p:scale>
        <p:origin x="1770" y="102"/>
      </p:cViewPr>
      <p:guideLst>
        <p:guide orient="horz" pos="773"/>
        <p:guide pos="183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font" Target="fonts/font6.fntdata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font" Target="fonts/font2.fntdata"/><Relationship Id="rId36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font" Target="fonts/font5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theme" Target="theme/theme1.xml"/><Relationship Id="rId8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9196" y="3793068"/>
            <a:ext cx="5096935" cy="168486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ts val="3600"/>
              </a:lnSpc>
              <a:buNone/>
              <a:defRPr sz="3000" b="0" cap="none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 Condensed Light" pitchFamily="2" charset="0"/>
                <a:ea typeface="Roboto Condensed Light" pitchFamily="2" charset="0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17EE9D9-49A7-AE42-84D1-352EBEE407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39197" y="333632"/>
            <a:ext cx="5096935" cy="3459435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algn="l">
              <a:lnSpc>
                <a:spcPts val="4800"/>
              </a:lnSpc>
              <a:defRPr sz="4200" b="1" cap="none" spc="0" baseline="0">
                <a:solidFill>
                  <a:srgbClr val="A7934B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272513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DA8079-4F60-D34B-96A4-C32E3C6A4A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886575" y="365125"/>
            <a:ext cx="1971675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213FC5-8FDB-D640-8F18-46D09DD7FD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285750" y="365125"/>
            <a:ext cx="6600825" cy="5811838"/>
          </a:xfrm>
        </p:spPr>
        <p:txBody>
          <a:bodyPr vert="eaVert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9F9D1-30A5-3C44-9E01-F570121CC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8/3/2020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AC5DF8-E50D-1745-97C5-A23C0E511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2D20E1-9670-8A49-9442-60CC2307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614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FBEFA-1B24-BD40-967B-224093822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28C1E-32D8-CF48-A92C-E6AC112D0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8/3/2020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7E5600-2DCC-EB44-9203-121C72C9B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2FBA1A-F7CC-514B-BEB5-104BA2E09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D1CD0E1A-EFF5-9943-8AA6-521A2B23E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00721"/>
            <a:ext cx="85725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121423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B768D-628B-BB40-BEE5-32E27182F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A323E-BF1A-8C44-9650-0F8A4E12DC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4211515" cy="49614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1EEF26-478D-684B-BFF1-D8FD9BE7D5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215483"/>
            <a:ext cx="4210050" cy="49614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ABF72E-E074-E741-8514-3417AC9D8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8/3/2020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752637-104D-064E-9B91-0BC72B6E1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44C3EF-E136-164D-954C-112EADD99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2609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310077-12D2-2D4D-8F51-D9CB6B044F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5750" y="1235113"/>
            <a:ext cx="4213225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0DF7D1-4D77-4C46-B579-F5861C7459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85750" y="2078656"/>
            <a:ext cx="4213225" cy="411100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19A1FD-16BD-7B41-8D0F-269780D1BB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35113"/>
            <a:ext cx="42291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BAF2E0-F5E8-3946-89DE-62BFD441B2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078656"/>
            <a:ext cx="4229100" cy="411100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5BD322-BC93-4244-92C5-7651A7979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8/3/2020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E79E3B-E843-6343-9ECC-916F6A2E3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3D151B-D611-8446-9323-A31F43088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419FCA3D-219A-9547-A7A7-4EB9BE7DD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00721"/>
            <a:ext cx="85725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366059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B5170-396F-CE4F-A0AB-300CE9708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A6F2CA-2DD1-AF41-91EF-4D055700C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8/3/2020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635E81-A1AE-8442-89DE-148AC4FCD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7583BD-E195-8D45-B88C-3F15BB700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8379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7AE419-AE08-F348-87A6-E9445B339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8/3/2020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F02ABE-49F8-8E43-8B96-1F432917E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30AFCF-7504-9244-8529-F384A6BDB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7854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EC417-39B3-8947-8902-0153B5002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90FAD0-D969-274E-8AC0-FC5A894FB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325" y="457201"/>
            <a:ext cx="5622925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5FBC2C-9388-6049-AEF3-C1606676A7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85750" y="2274848"/>
            <a:ext cx="2949575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EA470E-5CA9-A545-B98E-1EFAA05E8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8/3/2020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9ABCA5-3B76-9E47-892E-A475FC83C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F5A757-8D62-3444-9BDB-1CB584B73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5476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8E57A-36CB-814D-B1A5-9012A244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3259A3-587A-6D4A-AEF8-E4225996F7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235325" y="457201"/>
            <a:ext cx="5622925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AC1918-55BE-A644-8FDC-9E18F9A994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85750" y="2274848"/>
            <a:ext cx="2949575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9DD8F2-DDA7-354F-9FEA-A07E773A6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8/3/2020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F10CDF-1139-2249-8F5E-3E7043CC1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3F2438-4A98-5A4C-9057-FC3F0CBCD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8119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886C1-1209-CD40-86E4-C72B7974B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157BF9-8D1A-FD41-A037-BF729754D1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A231DA-AB5C-C240-9332-9CC3D46A8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8/3/2020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67AB74-A3C5-CF45-A5A3-124A94D15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F83F40-6572-9341-AE1A-0342450A9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46158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DA8079-4F60-D34B-96A4-C32E3C6A4A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886575" y="365125"/>
            <a:ext cx="1971675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213FC5-8FDB-D640-8F18-46D09DD7FD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285750" y="365125"/>
            <a:ext cx="6600825" cy="5811838"/>
          </a:xfrm>
        </p:spPr>
        <p:txBody>
          <a:bodyPr vert="eaVert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9F9D1-30A5-3C44-9E01-F570121CC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8/3/2020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AC5DF8-E50D-1745-97C5-A23C0E511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2D20E1-9670-8A49-9442-60CC2307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4651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FBEFA-1B24-BD40-967B-224093822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28C1E-32D8-CF48-A92C-E6AC112D0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8/3/2020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7E5600-2DCC-EB44-9203-121C72C9B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2FBA1A-F7CC-514B-BEB5-104BA2E09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D1CD0E1A-EFF5-9943-8AA6-521A2B23E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00721"/>
            <a:ext cx="85725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715059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B768D-628B-BB40-BEE5-32E27182F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A323E-BF1A-8C44-9650-0F8A4E12DC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4211515" cy="49614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1EEF26-478D-684B-BFF1-D8FD9BE7D5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215483"/>
            <a:ext cx="4210050" cy="49614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ABF72E-E074-E741-8514-3417AC9D8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8/3/2020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752637-104D-064E-9B91-0BC72B6E1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44C3EF-E136-164D-954C-112EADD99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2988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310077-12D2-2D4D-8F51-D9CB6B044F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5750" y="1235113"/>
            <a:ext cx="4213225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0DF7D1-4D77-4C46-B579-F5861C7459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85750" y="2078656"/>
            <a:ext cx="4213225" cy="411100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19A1FD-16BD-7B41-8D0F-269780D1BB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35113"/>
            <a:ext cx="42291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BAF2E0-F5E8-3946-89DE-62BFD441B2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078656"/>
            <a:ext cx="4229100" cy="411100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5BD322-BC93-4244-92C5-7651A7979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8/3/2020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E79E3B-E843-6343-9ECC-916F6A2E3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3D151B-D611-8446-9323-A31F43088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419FCA3D-219A-9547-A7A7-4EB9BE7DD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00721"/>
            <a:ext cx="85725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046095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B5170-396F-CE4F-A0AB-300CE9708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A6F2CA-2DD1-AF41-91EF-4D055700C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8/3/2020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635E81-A1AE-8442-89DE-148AC4FCD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7583BD-E195-8D45-B88C-3F15BB700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6208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7AE419-AE08-F348-87A6-E9445B339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8/3/2020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F02ABE-49F8-8E43-8B96-1F432917E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30AFCF-7504-9244-8529-F384A6BDB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5014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EC417-39B3-8947-8902-0153B5002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90FAD0-D969-274E-8AC0-FC5A894FB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325" y="457201"/>
            <a:ext cx="5622925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5FBC2C-9388-6049-AEF3-C1606676A7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85750" y="2274848"/>
            <a:ext cx="2949575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EA470E-5CA9-A545-B98E-1EFAA05E8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8/3/2020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9ABCA5-3B76-9E47-892E-A475FC83C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F5A757-8D62-3444-9BDB-1CB584B73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4916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8E57A-36CB-814D-B1A5-9012A244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3259A3-587A-6D4A-AEF8-E4225996F7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235325" y="457201"/>
            <a:ext cx="5622925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AC1918-55BE-A644-8FDC-9E18F9A994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85750" y="2274848"/>
            <a:ext cx="2949575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9DD8F2-DDA7-354F-9FEA-A07E773A6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8/3/2020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F10CDF-1139-2249-8F5E-3E7043CC1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3F2438-4A98-5A4C-9057-FC3F0CBCD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4504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886C1-1209-CD40-86E4-C72B7974B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157BF9-8D1A-FD41-A037-BF729754D1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A231DA-AB5C-C240-9332-9CC3D46A8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8/3/2020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67AB74-A3C5-CF45-A5A3-124A94D15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F83F40-6572-9341-AE1A-0342450A9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6387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image" Target="../media/image2.jpg"/><Relationship Id="rId5" Type="http://schemas.openxmlformats.org/officeDocument/2006/relationships/slideLayout" Target="../slideLayouts/slideLayout6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image" Target="../media/image3.jpg"/><Relationship Id="rId5" Type="http://schemas.openxmlformats.org/officeDocument/2006/relationships/slideLayout" Target="../slideLayouts/slideLayout15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129813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</p:sldLayoutIdLst>
  <p:txStyles>
    <p:titleStyle>
      <a:lvl1pPr algn="l" defTabSz="342900" rtl="0" eaLnBrk="1" latinLnBrk="0" hangingPunct="1">
        <a:spcBef>
          <a:spcPct val="0"/>
        </a:spcBef>
        <a:buNone/>
        <a:defRPr sz="3600" b="1" kern="1200">
          <a:solidFill>
            <a:srgbClr val="857437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6794E2-0939-7444-A82A-8BD5C7FA1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00721"/>
            <a:ext cx="85725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16A5F8-57A3-204B-9489-10B6EA0973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5750" y="1215483"/>
            <a:ext cx="8572500" cy="45963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2C088-FD5F-6E47-B5E9-B42B8CA51A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85750" y="5811838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6554A5-B4DD-7045-B047-B7DA6D1E70A4}" type="datetimeFigureOut">
              <a:rPr lang="en-US" smtClean="0"/>
              <a:t>8/3/2020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9B8B9A-12D6-EA40-AB29-6918054B5D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344615" y="5811838"/>
            <a:ext cx="44562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9F842A-A21A-C542-88CC-30F0DD78DA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800850" y="5811838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678206-0642-9F48-9727-6B519CB285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1032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 baseline="0">
          <a:solidFill>
            <a:srgbClr val="A7934B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6794E2-0939-7444-A82A-8BD5C7FA1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00721"/>
            <a:ext cx="85725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16A5F8-57A3-204B-9489-10B6EA0973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5750" y="1215483"/>
            <a:ext cx="8572500" cy="45963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2C088-FD5F-6E47-B5E9-B42B8CA51A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85750" y="5811838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6554A5-B4DD-7045-B047-B7DA6D1E70A4}" type="datetimeFigureOut">
              <a:rPr lang="en-US" smtClean="0"/>
              <a:t>8/3/2020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9B8B9A-12D6-EA40-AB29-6918054B5D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344615" y="5811838"/>
            <a:ext cx="44562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9F842A-A21A-C542-88CC-30F0DD78DA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800850" y="5811838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678206-0642-9F48-9727-6B519CB285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0410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 baseline="0">
          <a:solidFill>
            <a:srgbClr val="003057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hyperlink" Target="https://www.digikey.com/products/en?keywords=1490-1067-1-ND" TargetMode="Externa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gikey.com/products/en?keywords=XC2283Ct-ND" TargetMode="External"/><Relationship Id="rId2" Type="http://schemas.openxmlformats.org/officeDocument/2006/relationships/hyperlink" Target="https://www.digikey.com/products/en?keywords=US3200005Zct-ND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gikey.com/products/en?keywords=828-1057-1-ND" TargetMode="External"/><Relationship Id="rId2" Type="http://schemas.openxmlformats.org/officeDocument/2006/relationships/hyperlink" Target="https://www.digikey.com/products/en?keywords=296-51834-1-ND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hyperlink" Target="https://www.digikey.com/product-detail/en/texas-instruments/LMV981TLX-NOPB/296-44383-1-ND/3527372" TargetMode="Externa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gikey.com/product-detail/en/texas-instruments/BQ25100YFPT/296-38373-1-ND/4989057" TargetMode="External"/><Relationship Id="rId2" Type="http://schemas.openxmlformats.org/officeDocument/2006/relationships/hyperlink" Target="https://www.digikey.com/products/en?keywords=296-39952-1-nd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gikey.com/products/en?keywords=ADP172ACBZ-3.0-R7CT-ND" TargetMode="External"/><Relationship Id="rId2" Type="http://schemas.openxmlformats.org/officeDocument/2006/relationships/hyperlink" Target="https://www.digikey.com/products/en?keywords=1662-1617-1-ND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gikey.com/products/en?keywords=732-9675-ND" TargetMode="External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E95FB-AFDA-C24E-BDC1-87184FFF62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39196" y="1854075"/>
            <a:ext cx="5620719" cy="1938992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r>
              <a:rPr lang="en-US" dirty="0"/>
              <a:t>Pediatric Neuromotor Wearable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E66134-3B68-CA46-9583-81F439EB81A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Carl Demolder</a:t>
            </a:r>
          </a:p>
          <a:p>
            <a:r>
              <a:rPr lang="en-US" dirty="0"/>
              <a:t>Date 8/03/2020</a:t>
            </a:r>
          </a:p>
        </p:txBody>
      </p:sp>
    </p:spTree>
    <p:extLst>
      <p:ext uri="{BB962C8B-B14F-4D97-AF65-F5344CB8AC3E}">
        <p14:creationId xmlns:p14="http://schemas.microsoft.com/office/powerpoint/2010/main" val="27897759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69FBD5-B30A-4610-8E9C-8F7213F94C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15483"/>
            <a:ext cx="8572500" cy="5642517"/>
          </a:xfrm>
        </p:spPr>
        <p:txBody>
          <a:bodyPr/>
          <a:lstStyle/>
          <a:p>
            <a:r>
              <a:rPr lang="en-US" dirty="0"/>
              <a:t>PCB design</a:t>
            </a:r>
          </a:p>
          <a:p>
            <a:pPr lvl="1"/>
            <a:r>
              <a:rPr lang="en-US" dirty="0"/>
              <a:t>Major component layout (4 hours)</a:t>
            </a:r>
          </a:p>
          <a:p>
            <a:pPr lvl="1"/>
            <a:r>
              <a:rPr lang="en-US" strike="sngStrike" dirty="0"/>
              <a:t>BLE antenna and impedance matching circuit (3 hours)</a:t>
            </a:r>
          </a:p>
          <a:p>
            <a:pPr lvl="1"/>
            <a:r>
              <a:rPr lang="en-US" dirty="0"/>
              <a:t>Wireless charging (2 hours)</a:t>
            </a:r>
          </a:p>
          <a:p>
            <a:pPr lvl="1"/>
            <a:r>
              <a:rPr lang="en-US" dirty="0"/>
              <a:t>Lithium battery charging (1 hours)</a:t>
            </a:r>
          </a:p>
          <a:p>
            <a:pPr lvl="1"/>
            <a:r>
              <a:rPr lang="en-US" dirty="0"/>
              <a:t>Overall board construction(1 hour)</a:t>
            </a:r>
          </a:p>
          <a:p>
            <a:pPr lvl="1"/>
            <a:r>
              <a:rPr lang="en-US" dirty="0"/>
              <a:t>Biosensors: temperature, IMU, pressure, strain (3 hours)</a:t>
            </a:r>
          </a:p>
          <a:p>
            <a:pPr lvl="1"/>
            <a:r>
              <a:rPr lang="en-US" dirty="0"/>
              <a:t>Test points (1 hours)</a:t>
            </a:r>
          </a:p>
          <a:p>
            <a:pPr lvl="1"/>
            <a:r>
              <a:rPr lang="en-US" dirty="0"/>
              <a:t>Gerber file generation (2 hours)</a:t>
            </a:r>
          </a:p>
          <a:p>
            <a:pPr lvl="1"/>
            <a:r>
              <a:rPr lang="en-US" dirty="0"/>
              <a:t>BOM generation (2 hours)</a:t>
            </a:r>
          </a:p>
          <a:p>
            <a:r>
              <a:rPr lang="en-US" dirty="0"/>
              <a:t>Estimated time: 16 hours</a:t>
            </a:r>
          </a:p>
          <a:p>
            <a:r>
              <a:rPr lang="en-US" dirty="0"/>
              <a:t>Actual time spent: TBD</a:t>
            </a:r>
          </a:p>
          <a:p>
            <a:pPr lvl="2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05E1A10-98FF-4262-A123-C13A8D3C0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Electronics development: PCB design</a:t>
            </a:r>
          </a:p>
        </p:txBody>
      </p:sp>
      <p:sp>
        <p:nvSpPr>
          <p:cNvPr id="2" name="Speech Bubble: Oval 1">
            <a:extLst>
              <a:ext uri="{FF2B5EF4-FFF2-40B4-BE49-F238E27FC236}">
                <a16:creationId xmlns:a16="http://schemas.microsoft.com/office/drawing/2014/main" id="{0B81E57E-F3A0-4B92-B93B-D68F6788081D}"/>
              </a:ext>
            </a:extLst>
          </p:cNvPr>
          <p:cNvSpPr/>
          <p:nvPr/>
        </p:nvSpPr>
        <p:spPr>
          <a:xfrm flipH="1">
            <a:off x="4819417" y="5069148"/>
            <a:ext cx="3383549" cy="1003177"/>
          </a:xfrm>
          <a:prstGeom prst="wedgeEllipseCallou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REUSING LAYOUT FROM PREVIOUS PROJECTS</a:t>
            </a:r>
          </a:p>
        </p:txBody>
      </p:sp>
      <p:pic>
        <p:nvPicPr>
          <p:cNvPr id="3" name="Picture 2" descr="A picture containing drawing&#10;&#10;Description automatically generated">
            <a:extLst>
              <a:ext uri="{FF2B5EF4-FFF2-40B4-BE49-F238E27FC236}">
                <a16:creationId xmlns:a16="http://schemas.microsoft.com/office/drawing/2014/main" id="{A4C18B30-0827-4DF0-87C1-3106ABC5F1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7206" y="6179344"/>
            <a:ext cx="640519" cy="620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3203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69FBD5-B30A-4610-8E9C-8F7213F94C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15483"/>
            <a:ext cx="8572500" cy="5522668"/>
          </a:xfrm>
        </p:spPr>
        <p:txBody>
          <a:bodyPr>
            <a:normAutofit/>
          </a:bodyPr>
          <a:lstStyle/>
          <a:p>
            <a:r>
              <a:rPr lang="en-US" dirty="0"/>
              <a:t>Firmware</a:t>
            </a:r>
          </a:p>
          <a:p>
            <a:pPr lvl="1"/>
            <a:r>
              <a:rPr lang="en-US" dirty="0"/>
              <a:t>Project and BLE stack (5 hours)</a:t>
            </a:r>
          </a:p>
          <a:p>
            <a:pPr lvl="1"/>
            <a:r>
              <a:rPr lang="en-US" dirty="0"/>
              <a:t>Sensor drivers</a:t>
            </a:r>
          </a:p>
          <a:p>
            <a:pPr lvl="2"/>
            <a:r>
              <a:rPr lang="en-US" strike="sngStrike" dirty="0"/>
              <a:t>I</a:t>
            </a:r>
            <a:r>
              <a:rPr lang="en-US" strike="sngStrike" baseline="30000" dirty="0"/>
              <a:t>2</a:t>
            </a:r>
            <a:r>
              <a:rPr lang="en-US" strike="sngStrike" dirty="0"/>
              <a:t>C driver (4 hours)</a:t>
            </a:r>
          </a:p>
          <a:p>
            <a:pPr lvl="2"/>
            <a:r>
              <a:rPr lang="en-US" strike="sngStrike" dirty="0"/>
              <a:t>Temperature driver (2 hours)</a:t>
            </a:r>
          </a:p>
          <a:p>
            <a:pPr lvl="2"/>
            <a:r>
              <a:rPr lang="en-US" dirty="0"/>
              <a:t>Analog driver (3 hours)</a:t>
            </a:r>
          </a:p>
          <a:p>
            <a:pPr lvl="2"/>
            <a:r>
              <a:rPr lang="en-US" strike="sngStrike" dirty="0"/>
              <a:t>IMU driver (3 hours)</a:t>
            </a:r>
          </a:p>
          <a:p>
            <a:pPr lvl="1"/>
            <a:r>
              <a:rPr lang="en-US" strike="sngStrike" dirty="0"/>
              <a:t>RTT data logging (3 hours)</a:t>
            </a:r>
          </a:p>
          <a:p>
            <a:pPr lvl="1"/>
            <a:r>
              <a:rPr lang="en-US" dirty="0"/>
              <a:t>BLE GATT database and data transfer (31 hours)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05E1A10-98FF-4262-A123-C13A8D3C0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Firmware development</a:t>
            </a:r>
          </a:p>
        </p:txBody>
      </p:sp>
      <p:sp>
        <p:nvSpPr>
          <p:cNvPr id="2" name="Speech Bubble: Oval 1">
            <a:extLst>
              <a:ext uri="{FF2B5EF4-FFF2-40B4-BE49-F238E27FC236}">
                <a16:creationId xmlns:a16="http://schemas.microsoft.com/office/drawing/2014/main" id="{09513EB4-570D-4BFF-B93D-9A4985CE9232}"/>
              </a:ext>
            </a:extLst>
          </p:cNvPr>
          <p:cNvSpPr/>
          <p:nvPr/>
        </p:nvSpPr>
        <p:spPr>
          <a:xfrm flipH="1">
            <a:off x="4739518" y="5033638"/>
            <a:ext cx="3383549" cy="1003177"/>
          </a:xfrm>
          <a:prstGeom prst="wedgeEllipseCallou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REUSING CODE FROM PREVIOUS PROJECTS</a:t>
            </a:r>
          </a:p>
        </p:txBody>
      </p:sp>
      <p:pic>
        <p:nvPicPr>
          <p:cNvPr id="3" name="Picture 2" descr="A picture containing drawing&#10;&#10;Description automatically generated">
            <a:extLst>
              <a:ext uri="{FF2B5EF4-FFF2-40B4-BE49-F238E27FC236}">
                <a16:creationId xmlns:a16="http://schemas.microsoft.com/office/drawing/2014/main" id="{9C4F21C7-3EDF-42BD-B40F-107923639C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7307" y="6143834"/>
            <a:ext cx="640519" cy="620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9022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3747906-6CD5-467E-B854-61BF2D489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921619"/>
            <a:ext cx="8572500" cy="1014761"/>
          </a:xfrm>
        </p:spPr>
        <p:txBody>
          <a:bodyPr/>
          <a:lstStyle/>
          <a:p>
            <a:pPr algn="ctr"/>
            <a:r>
              <a:rPr lang="en-US" dirty="0"/>
              <a:t>SCHEDULE</a:t>
            </a:r>
          </a:p>
        </p:txBody>
      </p:sp>
    </p:spTree>
    <p:extLst>
      <p:ext uri="{BB962C8B-B14F-4D97-AF65-F5344CB8AC3E}">
        <p14:creationId xmlns:p14="http://schemas.microsoft.com/office/powerpoint/2010/main" val="3934207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04B4A9C-FB85-4AC3-AFD7-F95225FF3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Schedule Gantt chart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A3830990-B93E-4598-8D1F-6B247641F5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269458"/>
              </p:ext>
            </p:extLst>
          </p:nvPr>
        </p:nvGraphicFramePr>
        <p:xfrm>
          <a:off x="285750" y="1174774"/>
          <a:ext cx="8396611" cy="350966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843831">
                  <a:extLst>
                    <a:ext uri="{9D8B030D-6E8A-4147-A177-3AD203B41FA5}">
                      <a16:colId xmlns:a16="http://schemas.microsoft.com/office/drawing/2014/main" val="3575324561"/>
                    </a:ext>
                  </a:extLst>
                </a:gridCol>
                <a:gridCol w="542459">
                  <a:extLst>
                    <a:ext uri="{9D8B030D-6E8A-4147-A177-3AD203B41FA5}">
                      <a16:colId xmlns:a16="http://schemas.microsoft.com/office/drawing/2014/main" val="130784260"/>
                    </a:ext>
                  </a:extLst>
                </a:gridCol>
                <a:gridCol w="629639">
                  <a:extLst>
                    <a:ext uri="{9D8B030D-6E8A-4147-A177-3AD203B41FA5}">
                      <a16:colId xmlns:a16="http://schemas.microsoft.com/office/drawing/2014/main" val="4174986051"/>
                    </a:ext>
                  </a:extLst>
                </a:gridCol>
                <a:gridCol w="678073">
                  <a:extLst>
                    <a:ext uri="{9D8B030D-6E8A-4147-A177-3AD203B41FA5}">
                      <a16:colId xmlns:a16="http://schemas.microsoft.com/office/drawing/2014/main" val="1766206162"/>
                    </a:ext>
                  </a:extLst>
                </a:gridCol>
                <a:gridCol w="687761">
                  <a:extLst>
                    <a:ext uri="{9D8B030D-6E8A-4147-A177-3AD203B41FA5}">
                      <a16:colId xmlns:a16="http://schemas.microsoft.com/office/drawing/2014/main" val="162638264"/>
                    </a:ext>
                  </a:extLst>
                </a:gridCol>
                <a:gridCol w="697447">
                  <a:extLst>
                    <a:ext uri="{9D8B030D-6E8A-4147-A177-3AD203B41FA5}">
                      <a16:colId xmlns:a16="http://schemas.microsoft.com/office/drawing/2014/main" val="680939290"/>
                    </a:ext>
                  </a:extLst>
                </a:gridCol>
                <a:gridCol w="658701">
                  <a:extLst>
                    <a:ext uri="{9D8B030D-6E8A-4147-A177-3AD203B41FA5}">
                      <a16:colId xmlns:a16="http://schemas.microsoft.com/office/drawing/2014/main" val="1496038436"/>
                    </a:ext>
                  </a:extLst>
                </a:gridCol>
                <a:gridCol w="658700">
                  <a:extLst>
                    <a:ext uri="{9D8B030D-6E8A-4147-A177-3AD203B41FA5}">
                      <a16:colId xmlns:a16="http://schemas.microsoft.com/office/drawing/2014/main" val="1979931211"/>
                    </a:ext>
                  </a:extLst>
                </a:gridCol>
              </a:tblGrid>
              <a:tr h="492148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Task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8/2-8/9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8/9-8/16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8/16-8/23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8/23-8/30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8/30-9/6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9/6-9/13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9/13-9/20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34868821"/>
                  </a:ext>
                </a:extLst>
              </a:tr>
              <a:tr h="318449"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ELECTRONICS DEVELOPMENT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489700"/>
                  </a:ext>
                </a:extLst>
              </a:tr>
              <a:tr h="318449"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-SCHEMATIC GENERATION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54836436"/>
                  </a:ext>
                </a:extLst>
              </a:tr>
              <a:tr h="318449"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-PCB LAYOUT AND ROUTING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58623693"/>
                  </a:ext>
                </a:extLst>
              </a:tr>
              <a:tr h="318449"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-HARDWARE DEBUGGING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634128"/>
                  </a:ext>
                </a:extLst>
              </a:tr>
              <a:tr h="318449"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FIRMWARE DEVELOPMENT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>
                        <a:highlight>
                          <a:srgbClr val="FFFF00"/>
                        </a:highlight>
                      </a:endParaRP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>
                        <a:highlight>
                          <a:srgbClr val="FFFF00"/>
                        </a:highlight>
                      </a:endParaRP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>
                        <a:highlight>
                          <a:srgbClr val="FFFF00"/>
                        </a:highlight>
                      </a:endParaRP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1851299"/>
                  </a:ext>
                </a:extLst>
              </a:tr>
              <a:tr h="318449"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-PROJECT STACK ORGANIZATION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5621485"/>
                  </a:ext>
                </a:extLst>
              </a:tr>
              <a:tr h="318449"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-SENSOR DRIVERS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9450548"/>
                  </a:ext>
                </a:extLst>
              </a:tr>
              <a:tr h="313845"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-BLE GATT &amp; BLE DATA TRANSFER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8740466"/>
                  </a:ext>
                </a:extLst>
              </a:tr>
              <a:tr h="313845"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-FIRMWARE DEBUGGING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74148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523201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3747906-6CD5-467E-B854-61BF2D489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921619"/>
            <a:ext cx="8572500" cy="1014761"/>
          </a:xfrm>
        </p:spPr>
        <p:txBody>
          <a:bodyPr/>
          <a:lstStyle/>
          <a:p>
            <a:pPr algn="ctr"/>
            <a:r>
              <a:rPr lang="en-US" dirty="0"/>
              <a:t>PATH FORWARD</a:t>
            </a:r>
          </a:p>
        </p:txBody>
      </p:sp>
    </p:spTree>
    <p:extLst>
      <p:ext uri="{BB962C8B-B14F-4D97-AF65-F5344CB8AC3E}">
        <p14:creationId xmlns:p14="http://schemas.microsoft.com/office/powerpoint/2010/main" val="30838006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EC76D47-8142-431A-986B-B29D3FF038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Schematic generation</a:t>
            </a:r>
          </a:p>
          <a:p>
            <a:pPr lvl="1"/>
            <a:r>
              <a:rPr lang="en-US" dirty="0"/>
              <a:t>Wheatstone bridge</a:t>
            </a:r>
          </a:p>
          <a:p>
            <a:r>
              <a:rPr lang="en-US" dirty="0"/>
              <a:t>PCB layout</a:t>
            </a:r>
          </a:p>
          <a:p>
            <a:pPr lvl="1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42E0BA4-36ED-4C2F-862A-1135E5506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Path forward (8/02/20 – 8/09/20)</a:t>
            </a:r>
          </a:p>
        </p:txBody>
      </p:sp>
    </p:spTree>
    <p:extLst>
      <p:ext uri="{BB962C8B-B14F-4D97-AF65-F5344CB8AC3E}">
        <p14:creationId xmlns:p14="http://schemas.microsoft.com/office/powerpoint/2010/main" val="12456277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3747906-6CD5-467E-B854-61BF2D489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921619"/>
            <a:ext cx="8572500" cy="1014761"/>
          </a:xfrm>
        </p:spPr>
        <p:txBody>
          <a:bodyPr/>
          <a:lstStyle/>
          <a:p>
            <a:pPr algn="ctr"/>
            <a:r>
              <a:rPr lang="en-US" dirty="0"/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4789254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Component selection: MCU/BLE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44F26-4E1A-4938-B962-7ED69A270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3965" cy="4961480"/>
          </a:xfrm>
        </p:spPr>
        <p:txBody>
          <a:bodyPr/>
          <a:lstStyle/>
          <a:p>
            <a:r>
              <a:rPr lang="en-US" dirty="0"/>
              <a:t>MCU/BLE: nRF52832 </a:t>
            </a:r>
          </a:p>
          <a:p>
            <a:pPr lvl="1"/>
            <a:r>
              <a:rPr lang="en-US" dirty="0"/>
              <a:t>6 pin, 2.00 mm x 2.00 mm, WSON-6</a:t>
            </a:r>
          </a:p>
          <a:p>
            <a:pPr lvl="1"/>
            <a:r>
              <a:rPr lang="en-US" dirty="0"/>
              <a:t>±0.1°C from -20°C to +50°C</a:t>
            </a:r>
          </a:p>
          <a:p>
            <a:pPr lvl="1"/>
            <a:r>
              <a:rPr lang="en-US" dirty="0"/>
              <a:t>2.4 GHz BLE</a:t>
            </a:r>
          </a:p>
          <a:p>
            <a:pPr lvl="1"/>
            <a:r>
              <a:rPr lang="en-US" dirty="0"/>
              <a:t>Power = 4 dBm</a:t>
            </a:r>
          </a:p>
          <a:p>
            <a:pPr lvl="1"/>
            <a:r>
              <a:rPr lang="en-US" dirty="0"/>
              <a:t>Sensitivity = -96 dBm</a:t>
            </a:r>
          </a:p>
          <a:p>
            <a:pPr lvl="1"/>
            <a:r>
              <a:rPr lang="en-US" dirty="0"/>
              <a:t>RAM = 64 kB, flash = 512 kB</a:t>
            </a:r>
          </a:p>
          <a:p>
            <a:pPr lvl="1"/>
            <a:r>
              <a:rPr lang="en-US" dirty="0"/>
              <a:t>Serial interfaces: I</a:t>
            </a:r>
            <a:r>
              <a:rPr lang="en-US" baseline="30000" dirty="0"/>
              <a:t>2</a:t>
            </a:r>
            <a:r>
              <a:rPr lang="en-US" dirty="0"/>
              <a:t>C, UART, SPI</a:t>
            </a:r>
          </a:p>
          <a:p>
            <a:pPr lvl="1"/>
            <a:r>
              <a:rPr lang="en-US" dirty="0"/>
              <a:t>Supply voltage: 1.7V ~ 3.6V</a:t>
            </a:r>
          </a:p>
          <a:p>
            <a:pPr lvl="1"/>
            <a:r>
              <a:rPr lang="en-US" dirty="0"/>
              <a:t>$5.46 [X1], 1490-1067-1-ND, </a:t>
            </a:r>
            <a:r>
              <a:rPr lang="en-US" dirty="0">
                <a:hlinkClick r:id="rId2"/>
              </a:rPr>
              <a:t>LINK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895552-4689-41B2-9D5F-D805EB537B92}"/>
              </a:ext>
            </a:extLst>
          </p:cNvPr>
          <p:cNvSpPr txBox="1"/>
          <p:nvPr/>
        </p:nvSpPr>
        <p:spPr>
          <a:xfrm>
            <a:off x="6771137" y="4599384"/>
            <a:ext cx="1744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nRF52832</a:t>
            </a:r>
          </a:p>
        </p:txBody>
      </p:sp>
      <p:pic>
        <p:nvPicPr>
          <p:cNvPr id="5" name="Picture 4" descr="A picture containing electronics, circuit&#10;&#10;Description automatically generated">
            <a:extLst>
              <a:ext uri="{FF2B5EF4-FFF2-40B4-BE49-F238E27FC236}">
                <a16:creationId xmlns:a16="http://schemas.microsoft.com/office/drawing/2014/main" id="{29B183A0-3A59-4DC7-8645-5C5AE9CC1CD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586" t="9931" r="3387" b="9931"/>
          <a:stretch/>
        </p:blipFill>
        <p:spPr>
          <a:xfrm>
            <a:off x="6428805" y="1926002"/>
            <a:ext cx="2429445" cy="2211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1751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Component selection: clocks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44F26-4E1A-4938-B962-7ED69A270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3965" cy="4961480"/>
          </a:xfrm>
        </p:spPr>
        <p:txBody>
          <a:bodyPr/>
          <a:lstStyle/>
          <a:p>
            <a:r>
              <a:rPr lang="en-US" dirty="0"/>
              <a:t>HF clock: US3200005Z</a:t>
            </a:r>
          </a:p>
          <a:p>
            <a:pPr lvl="1"/>
            <a:r>
              <a:rPr lang="en-US" dirty="0"/>
              <a:t>4 pin, 1.60 mm x 1.20 mm, 4-SMD</a:t>
            </a:r>
          </a:p>
          <a:p>
            <a:pPr lvl="1"/>
            <a:r>
              <a:rPr lang="en-US" dirty="0"/>
              <a:t>32.00 MHz, 8 pF, ±10 ppm </a:t>
            </a:r>
          </a:p>
          <a:p>
            <a:pPr lvl="1"/>
            <a:r>
              <a:rPr lang="en-US" dirty="0"/>
              <a:t>$1.45 [X1], US3200005ZCT-ND, </a:t>
            </a:r>
            <a:r>
              <a:rPr lang="en-US" dirty="0">
                <a:hlinkClick r:id="rId2"/>
              </a:rPr>
              <a:t>LINK</a:t>
            </a:r>
            <a:endParaRPr lang="en-US" dirty="0"/>
          </a:p>
          <a:p>
            <a:r>
              <a:rPr lang="en-US" dirty="0"/>
              <a:t>LF clock: ECX-1210</a:t>
            </a:r>
          </a:p>
          <a:p>
            <a:pPr lvl="1"/>
            <a:r>
              <a:rPr lang="en-US" dirty="0"/>
              <a:t>1210 package, 1.20 mm x 1.00 mm, 2-SMD</a:t>
            </a:r>
          </a:p>
          <a:p>
            <a:pPr lvl="1"/>
            <a:r>
              <a:rPr lang="en-US" dirty="0"/>
              <a:t>32.7680 kHz, 9 pF, ±20 ppm </a:t>
            </a:r>
          </a:p>
          <a:p>
            <a:pPr lvl="1"/>
            <a:r>
              <a:rPr lang="en-US" dirty="0"/>
              <a:t>$1.52 [X1], XC2283CT-ND, </a:t>
            </a:r>
            <a:r>
              <a:rPr lang="en-US" dirty="0">
                <a:hlinkClick r:id="rId3"/>
              </a:rPr>
              <a:t>LINK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5F2148-FF87-43A0-B6C4-DCEEB9A97845}"/>
              </a:ext>
            </a:extLst>
          </p:cNvPr>
          <p:cNvSpPr txBox="1"/>
          <p:nvPr/>
        </p:nvSpPr>
        <p:spPr>
          <a:xfrm>
            <a:off x="7112032" y="5354532"/>
            <a:ext cx="1563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ECX-1210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895552-4689-41B2-9D5F-D805EB537B92}"/>
              </a:ext>
            </a:extLst>
          </p:cNvPr>
          <p:cNvSpPr txBox="1"/>
          <p:nvPr/>
        </p:nvSpPr>
        <p:spPr>
          <a:xfrm>
            <a:off x="7021463" y="2836868"/>
            <a:ext cx="1744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US3200005Z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DC90602-54E6-4A56-B886-3D0B453B04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9004" y="3429000"/>
            <a:ext cx="1807238" cy="18072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3438F3B-BC3C-4CEF-898B-DCA23BAB33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9004" y="642560"/>
            <a:ext cx="2059620" cy="2059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1427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Component selection: Bio-sensors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44F26-4E1A-4938-B962-7ED69A270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3965" cy="4961480"/>
          </a:xfrm>
        </p:spPr>
        <p:txBody>
          <a:bodyPr/>
          <a:lstStyle/>
          <a:p>
            <a:r>
              <a:rPr lang="en-US" dirty="0"/>
              <a:t>Temperature: TI TMP117</a:t>
            </a:r>
          </a:p>
          <a:p>
            <a:pPr lvl="1"/>
            <a:r>
              <a:rPr lang="en-US" dirty="0"/>
              <a:t>6 pin, 2.00 mm x 2.00 mm, WSON-6</a:t>
            </a:r>
          </a:p>
          <a:p>
            <a:pPr lvl="1"/>
            <a:r>
              <a:rPr lang="en-US" dirty="0"/>
              <a:t>±0.1°C from -20°C to +50°C</a:t>
            </a:r>
          </a:p>
          <a:p>
            <a:pPr lvl="1"/>
            <a:r>
              <a:rPr lang="en-US" dirty="0"/>
              <a:t>16-bit resolution: 0.0078 °C, I</a:t>
            </a:r>
            <a:r>
              <a:rPr lang="en-US" baseline="30000" dirty="0"/>
              <a:t>2</a:t>
            </a:r>
            <a:r>
              <a:rPr lang="en-US" dirty="0"/>
              <a:t>C</a:t>
            </a:r>
          </a:p>
          <a:p>
            <a:pPr lvl="1"/>
            <a:r>
              <a:rPr lang="en-US" dirty="0"/>
              <a:t>$8.02 [X1], 296-51834-1-ND, </a:t>
            </a:r>
            <a:r>
              <a:rPr lang="en-US" dirty="0">
                <a:hlinkClick r:id="rId2"/>
              </a:rPr>
              <a:t>LINK</a:t>
            </a:r>
            <a:endParaRPr lang="en-US" dirty="0"/>
          </a:p>
          <a:p>
            <a:r>
              <a:rPr lang="en-US" dirty="0"/>
              <a:t>IMU: TI BQ27621-G1</a:t>
            </a:r>
          </a:p>
          <a:p>
            <a:pPr lvl="1"/>
            <a:r>
              <a:rPr lang="en-US" dirty="0"/>
              <a:t>14 pin, 2.5 mm x 3.0 mm, 14-LGA </a:t>
            </a:r>
          </a:p>
          <a:p>
            <a:pPr lvl="1"/>
            <a:r>
              <a:rPr lang="en-US" dirty="0"/>
              <a:t>I</a:t>
            </a:r>
            <a:r>
              <a:rPr lang="en-US" baseline="30000" dirty="0"/>
              <a:t>2</a:t>
            </a:r>
            <a:r>
              <a:rPr lang="en-US" dirty="0"/>
              <a:t>C communication</a:t>
            </a:r>
          </a:p>
          <a:p>
            <a:pPr lvl="1"/>
            <a:r>
              <a:rPr lang="en-US" dirty="0"/>
              <a:t>9-axis, 16-bit resolution</a:t>
            </a:r>
          </a:p>
          <a:p>
            <a:pPr lvl="1"/>
            <a:r>
              <a:rPr lang="en-US" dirty="0"/>
              <a:t>Full operation mode = 925 </a:t>
            </a:r>
            <a:r>
              <a:rPr lang="en-US" dirty="0" err="1"/>
              <a:t>uA</a:t>
            </a:r>
            <a:endParaRPr lang="en-US" dirty="0"/>
          </a:p>
          <a:p>
            <a:pPr lvl="1"/>
            <a:r>
              <a:rPr lang="en-US" dirty="0"/>
              <a:t>$4.98 [X1], 828-1057-1-ND, </a:t>
            </a:r>
            <a:r>
              <a:rPr lang="en-US" dirty="0">
                <a:hlinkClick r:id="rId3"/>
              </a:rPr>
              <a:t>LINK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5F2148-FF87-43A0-B6C4-DCEEB9A97845}"/>
              </a:ext>
            </a:extLst>
          </p:cNvPr>
          <p:cNvSpPr txBox="1"/>
          <p:nvPr/>
        </p:nvSpPr>
        <p:spPr>
          <a:xfrm>
            <a:off x="7112032" y="5354532"/>
            <a:ext cx="1563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BMI160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895552-4689-41B2-9D5F-D805EB537B92}"/>
              </a:ext>
            </a:extLst>
          </p:cNvPr>
          <p:cNvSpPr txBox="1"/>
          <p:nvPr/>
        </p:nvSpPr>
        <p:spPr>
          <a:xfrm>
            <a:off x="7021463" y="2836868"/>
            <a:ext cx="1744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TMP117</a:t>
            </a:r>
          </a:p>
        </p:txBody>
      </p:sp>
      <p:pic>
        <p:nvPicPr>
          <p:cNvPr id="5" name="Picture 4" descr="A close up of a box&#10;&#10;Description automatically generated">
            <a:extLst>
              <a:ext uri="{FF2B5EF4-FFF2-40B4-BE49-F238E27FC236}">
                <a16:creationId xmlns:a16="http://schemas.microsoft.com/office/drawing/2014/main" id="{086E4DDC-7458-4368-B4ED-094FDFCB0F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3471" y="1134136"/>
            <a:ext cx="1563639" cy="156363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4423A79-091A-452C-96F2-200595118C9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728" t="20065" r="7411" b="21369"/>
          <a:stretch/>
        </p:blipFill>
        <p:spPr>
          <a:xfrm>
            <a:off x="6845262" y="3714625"/>
            <a:ext cx="2097180" cy="1414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8788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9ACE267-5498-454D-8569-493E6EDFE2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15482"/>
            <a:ext cx="8572500" cy="5441797"/>
          </a:xfrm>
        </p:spPr>
        <p:txBody>
          <a:bodyPr>
            <a:normAutofit/>
          </a:bodyPr>
          <a:lstStyle/>
          <a:p>
            <a:r>
              <a:rPr lang="en-US" dirty="0"/>
              <a:t>Project management</a:t>
            </a:r>
          </a:p>
          <a:p>
            <a:pPr lvl="1"/>
            <a:r>
              <a:rPr lang="en-US" dirty="0"/>
              <a:t>Introduction</a:t>
            </a:r>
          </a:p>
          <a:p>
            <a:pPr lvl="1"/>
            <a:r>
              <a:rPr lang="en-US" dirty="0"/>
              <a:t>Project requirements</a:t>
            </a:r>
          </a:p>
          <a:p>
            <a:r>
              <a:rPr lang="en-US" dirty="0"/>
              <a:t>Project proposal</a:t>
            </a:r>
          </a:p>
          <a:p>
            <a:pPr lvl="1"/>
            <a:r>
              <a:rPr lang="en-US" dirty="0"/>
              <a:t>Block diagram</a:t>
            </a:r>
          </a:p>
          <a:p>
            <a:pPr lvl="1"/>
            <a:r>
              <a:rPr lang="en-US" dirty="0"/>
              <a:t>Schematic</a:t>
            </a:r>
          </a:p>
          <a:p>
            <a:pPr lvl="1"/>
            <a:r>
              <a:rPr lang="en-US" dirty="0"/>
              <a:t>PCB design</a:t>
            </a:r>
          </a:p>
          <a:p>
            <a:pPr lvl="1"/>
            <a:r>
              <a:rPr lang="en-US" dirty="0"/>
              <a:t>Firmware</a:t>
            </a:r>
          </a:p>
          <a:p>
            <a:r>
              <a:rPr lang="en-US" dirty="0"/>
              <a:t>Schedule</a:t>
            </a:r>
          </a:p>
          <a:p>
            <a:pPr lvl="1"/>
            <a:r>
              <a:rPr lang="en-US" dirty="0"/>
              <a:t>Gantt chart</a:t>
            </a:r>
          </a:p>
          <a:p>
            <a:pPr lvl="1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96CCFBC-CEEA-8445-9C0A-80973839F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12159188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Component selection: Bio-sensors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44F26-4E1A-4938-B962-7ED69A270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3965" cy="4961480"/>
          </a:xfrm>
        </p:spPr>
        <p:txBody>
          <a:bodyPr/>
          <a:lstStyle/>
          <a:p>
            <a:r>
              <a:rPr lang="en-US" dirty="0"/>
              <a:t>Pressure &amp; Strain: LMV981</a:t>
            </a:r>
          </a:p>
          <a:p>
            <a:pPr lvl="1"/>
            <a:r>
              <a:rPr lang="en-US" dirty="0"/>
              <a:t>6 pin, 1.5 mm x 1.3 mm, 6-DSPGA</a:t>
            </a:r>
          </a:p>
          <a:p>
            <a:pPr lvl="1"/>
            <a:r>
              <a:rPr lang="en-US" dirty="0"/>
              <a:t>Differential Amplifier, I</a:t>
            </a:r>
            <a:r>
              <a:rPr lang="en-US" baseline="30000" dirty="0"/>
              <a:t>2</a:t>
            </a:r>
            <a:r>
              <a:rPr lang="en-US" dirty="0"/>
              <a:t>C</a:t>
            </a:r>
          </a:p>
          <a:p>
            <a:pPr lvl="1"/>
            <a:r>
              <a:rPr lang="en-US" dirty="0"/>
              <a:t>$1.63 [X2], LMV981, </a:t>
            </a:r>
            <a:r>
              <a:rPr lang="en-US" dirty="0">
                <a:hlinkClick r:id="rId2"/>
              </a:rPr>
              <a:t>LINK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895552-4689-41B2-9D5F-D805EB537B92}"/>
              </a:ext>
            </a:extLst>
          </p:cNvPr>
          <p:cNvSpPr txBox="1"/>
          <p:nvPr/>
        </p:nvSpPr>
        <p:spPr>
          <a:xfrm>
            <a:off x="7021463" y="2836868"/>
            <a:ext cx="1744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LMV981</a:t>
            </a:r>
          </a:p>
        </p:txBody>
      </p:sp>
      <p:pic>
        <p:nvPicPr>
          <p:cNvPr id="13" name="Picture 12" descr="A picture containing sitting, photo, table, board&#10;&#10;Description automatically generated">
            <a:extLst>
              <a:ext uri="{FF2B5EF4-FFF2-40B4-BE49-F238E27FC236}">
                <a16:creationId xmlns:a16="http://schemas.microsoft.com/office/drawing/2014/main" id="{9311A13F-7B75-4080-9E4D-1B63475374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0881" y="1061270"/>
            <a:ext cx="2185942" cy="1674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4243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 selection: wireless charging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44F26-4E1A-4938-B962-7ED69A270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3965" cy="4961480"/>
          </a:xfrm>
        </p:spPr>
        <p:txBody>
          <a:bodyPr/>
          <a:lstStyle/>
          <a:p>
            <a:r>
              <a:rPr lang="en-US" dirty="0"/>
              <a:t>Wireless charging IC: TI BQ51003</a:t>
            </a:r>
          </a:p>
          <a:p>
            <a:pPr lvl="1"/>
            <a:r>
              <a:rPr lang="en-US" dirty="0"/>
              <a:t>28 pin, 1.90 mm x 3.00 mm</a:t>
            </a:r>
          </a:p>
          <a:p>
            <a:pPr lvl="1"/>
            <a:r>
              <a:rPr lang="en-US" dirty="0"/>
              <a:t>QI v1.2 communication protocol</a:t>
            </a:r>
          </a:p>
          <a:p>
            <a:pPr lvl="1"/>
            <a:r>
              <a:rPr lang="en-US" dirty="0"/>
              <a:t>93% AC-DC efficiency</a:t>
            </a:r>
          </a:p>
          <a:p>
            <a:pPr lvl="1"/>
            <a:r>
              <a:rPr lang="en-US" dirty="0"/>
              <a:t>$3.00 [X1], 296-39952-1-ND, </a:t>
            </a:r>
            <a:r>
              <a:rPr lang="en-US" dirty="0">
                <a:hlinkClick r:id="rId2"/>
              </a:rPr>
              <a:t>LINK</a:t>
            </a:r>
            <a:endParaRPr lang="en-US" dirty="0"/>
          </a:p>
          <a:p>
            <a:r>
              <a:rPr lang="en-US" dirty="0"/>
              <a:t>LiPo battery charger IC: TI BQ25100</a:t>
            </a:r>
          </a:p>
          <a:p>
            <a:pPr lvl="1"/>
            <a:r>
              <a:rPr lang="en-US" dirty="0"/>
              <a:t>6 pin, 1.6 mm x 0.90 mm, 4.2V 1 cell</a:t>
            </a:r>
          </a:p>
          <a:p>
            <a:pPr lvl="1"/>
            <a:r>
              <a:rPr lang="en-US" dirty="0"/>
              <a:t>1% Charge voltage accuracy</a:t>
            </a:r>
          </a:p>
          <a:p>
            <a:pPr lvl="1"/>
            <a:r>
              <a:rPr lang="en-US" dirty="0"/>
              <a:t>10 mA to 250 mA charging current</a:t>
            </a:r>
          </a:p>
          <a:p>
            <a:pPr lvl="1"/>
            <a:r>
              <a:rPr lang="en-US" dirty="0"/>
              <a:t>$2.24 [X1], 296-38373-1-ND, </a:t>
            </a:r>
            <a:r>
              <a:rPr lang="en-US" dirty="0">
                <a:hlinkClick r:id="rId3"/>
              </a:rPr>
              <a:t>LINK</a:t>
            </a:r>
            <a:endParaRPr lang="en-US" dirty="0"/>
          </a:p>
        </p:txBody>
      </p:sp>
      <p:pic>
        <p:nvPicPr>
          <p:cNvPr id="8" name="Picture 7" descr="A close up of a device&#10;&#10;Description automatically generated">
            <a:extLst>
              <a:ext uri="{FF2B5EF4-FFF2-40B4-BE49-F238E27FC236}">
                <a16:creationId xmlns:a16="http://schemas.microsoft.com/office/drawing/2014/main" id="{7B16EF98-2212-4D62-B8C5-880587AC4E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4700" y="3842089"/>
            <a:ext cx="2095500" cy="14287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85F2148-FF87-43A0-B6C4-DCEEB9A97845}"/>
              </a:ext>
            </a:extLst>
          </p:cNvPr>
          <p:cNvSpPr txBox="1"/>
          <p:nvPr/>
        </p:nvSpPr>
        <p:spPr>
          <a:xfrm>
            <a:off x="7182035" y="5270839"/>
            <a:ext cx="1198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BQ25100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703E918-2210-47AC-8992-9B32EB98455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4078" b="15858"/>
          <a:stretch/>
        </p:blipFill>
        <p:spPr>
          <a:xfrm>
            <a:off x="6929471" y="1472260"/>
            <a:ext cx="1837412" cy="110363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3895552-4689-41B2-9D5F-D805EB537B92}"/>
              </a:ext>
            </a:extLst>
          </p:cNvPr>
          <p:cNvSpPr txBox="1"/>
          <p:nvPr/>
        </p:nvSpPr>
        <p:spPr>
          <a:xfrm>
            <a:off x="7146841" y="2661213"/>
            <a:ext cx="1198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BQ51003</a:t>
            </a:r>
          </a:p>
        </p:txBody>
      </p:sp>
    </p:spTree>
    <p:extLst>
      <p:ext uri="{BB962C8B-B14F-4D97-AF65-F5344CB8AC3E}">
        <p14:creationId xmlns:p14="http://schemas.microsoft.com/office/powerpoint/2010/main" val="33042553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Component selection: power circuit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44F26-4E1A-4938-B962-7ED69A270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3965" cy="4961480"/>
          </a:xfrm>
        </p:spPr>
        <p:txBody>
          <a:bodyPr/>
          <a:lstStyle/>
          <a:p>
            <a:r>
              <a:rPr lang="en-US" dirty="0"/>
              <a:t>Reed Switch: ABLIC S-5712A</a:t>
            </a:r>
          </a:p>
          <a:p>
            <a:pPr lvl="1"/>
            <a:r>
              <a:rPr lang="en-US" dirty="0"/>
              <a:t>4 pin, 1.90 mm x 3.00 mm, SNT-4A</a:t>
            </a:r>
          </a:p>
          <a:p>
            <a:pPr lvl="1"/>
            <a:r>
              <a:rPr lang="en-US" dirty="0"/>
              <a:t>Non-contact ‘power switch’</a:t>
            </a:r>
          </a:p>
          <a:p>
            <a:pPr lvl="1"/>
            <a:r>
              <a:rPr lang="en-US" dirty="0"/>
              <a:t>High accuracy hall effect switch IC</a:t>
            </a:r>
          </a:p>
          <a:p>
            <a:pPr lvl="1"/>
            <a:r>
              <a:rPr lang="en-US" dirty="0"/>
              <a:t>$1.07 [X1], 1662-1617-1-ND, </a:t>
            </a:r>
            <a:r>
              <a:rPr lang="en-US" dirty="0">
                <a:hlinkClick r:id="rId2"/>
              </a:rPr>
              <a:t>LINK</a:t>
            </a:r>
            <a:endParaRPr lang="en-US" dirty="0"/>
          </a:p>
          <a:p>
            <a:r>
              <a:rPr lang="en-US" dirty="0"/>
              <a:t>Linear Regulator: Analog Devices ADP172</a:t>
            </a:r>
          </a:p>
          <a:p>
            <a:pPr lvl="1"/>
            <a:r>
              <a:rPr lang="en-US" dirty="0"/>
              <a:t>4 pin, 0.95 mm x 1.03 mm, 4-WLCSP</a:t>
            </a:r>
          </a:p>
          <a:p>
            <a:pPr lvl="1"/>
            <a:r>
              <a:rPr lang="en-US" dirty="0"/>
              <a:t>0.1V dropout voltage</a:t>
            </a:r>
          </a:p>
          <a:p>
            <a:pPr lvl="1"/>
            <a:r>
              <a:rPr lang="en-US" dirty="0"/>
              <a:t>300 mA max current</a:t>
            </a:r>
          </a:p>
          <a:p>
            <a:pPr lvl="1"/>
            <a:r>
              <a:rPr lang="en-US" dirty="0"/>
              <a:t>$1.09 [X1], ADP172ACBZ-3.0-R7CT-ND, </a:t>
            </a:r>
            <a:r>
              <a:rPr lang="en-US" dirty="0">
                <a:hlinkClick r:id="rId3"/>
              </a:rPr>
              <a:t>LINK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5F2148-FF87-43A0-B6C4-DCEEB9A97845}"/>
              </a:ext>
            </a:extLst>
          </p:cNvPr>
          <p:cNvSpPr txBox="1"/>
          <p:nvPr/>
        </p:nvSpPr>
        <p:spPr>
          <a:xfrm>
            <a:off x="7294611" y="5484567"/>
            <a:ext cx="1198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ADP172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895552-4689-41B2-9D5F-D805EB537B92}"/>
              </a:ext>
            </a:extLst>
          </p:cNvPr>
          <p:cNvSpPr txBox="1"/>
          <p:nvPr/>
        </p:nvSpPr>
        <p:spPr>
          <a:xfrm>
            <a:off x="7160158" y="2765523"/>
            <a:ext cx="1198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S-5712A</a:t>
            </a:r>
          </a:p>
        </p:txBody>
      </p:sp>
      <p:pic>
        <p:nvPicPr>
          <p:cNvPr id="5" name="Picture 4" descr="A picture containing table, black&#10;&#10;Description automatically generated">
            <a:extLst>
              <a:ext uri="{FF2B5EF4-FFF2-40B4-BE49-F238E27FC236}">
                <a16:creationId xmlns:a16="http://schemas.microsoft.com/office/drawing/2014/main" id="{C9179648-1073-4C11-AE5F-C04BB88961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3115" y="1303697"/>
            <a:ext cx="1428750" cy="1428750"/>
          </a:xfrm>
          <a:prstGeom prst="rect">
            <a:avLst/>
          </a:prstGeom>
        </p:spPr>
      </p:pic>
      <p:pic>
        <p:nvPicPr>
          <p:cNvPr id="7" name="Picture 6" descr="A close up of a device&#10;&#10;Description automatically generated">
            <a:extLst>
              <a:ext uri="{FF2B5EF4-FFF2-40B4-BE49-F238E27FC236}">
                <a16:creationId xmlns:a16="http://schemas.microsoft.com/office/drawing/2014/main" id="{81D1A94D-3CA0-4486-9163-A611EAA91C3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013" t="9931" r="15619" b="12621"/>
          <a:stretch/>
        </p:blipFill>
        <p:spPr>
          <a:xfrm>
            <a:off x="7160157" y="3723146"/>
            <a:ext cx="1467392" cy="1615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8725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FE9C3EAE-D633-42FB-B51C-675457F603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9081" y="1256110"/>
            <a:ext cx="1478468" cy="147846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Component selection: power circuit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44F26-4E1A-4938-B962-7ED69A270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3965" cy="4961480"/>
          </a:xfrm>
        </p:spPr>
        <p:txBody>
          <a:bodyPr/>
          <a:lstStyle/>
          <a:p>
            <a:r>
              <a:rPr lang="en-US" dirty="0"/>
              <a:t>Charging coil: Wurth 760308101219</a:t>
            </a:r>
          </a:p>
          <a:p>
            <a:pPr lvl="1"/>
            <a:r>
              <a:rPr lang="en-US" dirty="0"/>
              <a:t>1 coil, 1 layer, D=15 mm, H=0.6 mm</a:t>
            </a:r>
          </a:p>
          <a:p>
            <a:pPr lvl="1"/>
            <a:r>
              <a:rPr lang="en-US" dirty="0"/>
              <a:t>11.8 </a:t>
            </a:r>
            <a:r>
              <a:rPr lang="en-US" dirty="0" err="1"/>
              <a:t>uH</a:t>
            </a:r>
            <a:r>
              <a:rPr lang="en-US" dirty="0"/>
              <a:t>, 750 m</a:t>
            </a:r>
            <a:r>
              <a:rPr lang="el-GR" dirty="0"/>
              <a:t>Ω</a:t>
            </a:r>
            <a:r>
              <a:rPr lang="en-US" dirty="0"/>
              <a:t>, t = ±10% </a:t>
            </a:r>
          </a:p>
          <a:p>
            <a:pPr lvl="1"/>
            <a:r>
              <a:rPr lang="en-US" dirty="0"/>
              <a:t>$7.43 [X1], 732-9675-ND, </a:t>
            </a:r>
            <a:r>
              <a:rPr lang="en-US" dirty="0">
                <a:hlinkClick r:id="rId3"/>
              </a:rPr>
              <a:t>LINK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895552-4689-41B2-9D5F-D805EB537B92}"/>
              </a:ext>
            </a:extLst>
          </p:cNvPr>
          <p:cNvSpPr txBox="1"/>
          <p:nvPr/>
        </p:nvSpPr>
        <p:spPr>
          <a:xfrm>
            <a:off x="7021463" y="2628867"/>
            <a:ext cx="1744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760308101219</a:t>
            </a:r>
          </a:p>
        </p:txBody>
      </p:sp>
    </p:spTree>
    <p:extLst>
      <p:ext uri="{BB962C8B-B14F-4D97-AF65-F5344CB8AC3E}">
        <p14:creationId xmlns:p14="http://schemas.microsoft.com/office/powerpoint/2010/main" val="3605892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3747906-6CD5-467E-B854-61BF2D489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921619"/>
            <a:ext cx="8572500" cy="1014761"/>
          </a:xfrm>
        </p:spPr>
        <p:txBody>
          <a:bodyPr/>
          <a:lstStyle/>
          <a:p>
            <a:pPr algn="ctr"/>
            <a:r>
              <a:rPr lang="en-US" dirty="0"/>
              <a:t>PROJECT MANAGEMENT</a:t>
            </a:r>
          </a:p>
        </p:txBody>
      </p:sp>
    </p:spTree>
    <p:extLst>
      <p:ext uri="{BB962C8B-B14F-4D97-AF65-F5344CB8AC3E}">
        <p14:creationId xmlns:p14="http://schemas.microsoft.com/office/powerpoint/2010/main" val="19080102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96CCFBC-CEEA-8445-9C0A-80973839F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11873"/>
            <a:ext cx="8572500" cy="1003610"/>
          </a:xfrm>
        </p:spPr>
        <p:txBody>
          <a:bodyPr>
            <a:normAutofit/>
          </a:bodyPr>
          <a:lstStyle/>
          <a:p>
            <a:r>
              <a:rPr lang="en-US" dirty="0"/>
              <a:t>Introduction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9ACE267-5498-454D-8569-493E6EDFE2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15483"/>
            <a:ext cx="8636308" cy="5362870"/>
          </a:xfrm>
        </p:spPr>
        <p:txBody>
          <a:bodyPr>
            <a:normAutofit/>
          </a:bodyPr>
          <a:lstStyle/>
          <a:p>
            <a:r>
              <a:rPr lang="en-US" dirty="0"/>
              <a:t>Purpose:</a:t>
            </a:r>
          </a:p>
          <a:p>
            <a:pPr lvl="1"/>
            <a:r>
              <a:rPr lang="en-US" dirty="0"/>
              <a:t>Design a wearable with sensors to measure temperature, pressure, strain, and movement. This data will be wirelessly transmitted via BLE to a UI band</a:t>
            </a:r>
          </a:p>
        </p:txBody>
      </p:sp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E83198DD-F434-4633-B34E-DC789920AF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243" y="2952348"/>
            <a:ext cx="1751019" cy="3113312"/>
          </a:xfrm>
          <a:prstGeom prst="rect">
            <a:avLst/>
          </a:prstGeom>
        </p:spPr>
      </p:pic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454E7059-9751-496A-A4F9-EBD0212A77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0074" y="3661479"/>
            <a:ext cx="1751019" cy="169505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BE48107-1469-4FB3-9F8F-7AB43D522A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0905" y="3336315"/>
            <a:ext cx="3721153" cy="2345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2286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FE0E907-D62E-4785-8E16-7D9AC7F506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15483"/>
            <a:ext cx="8572500" cy="5522668"/>
          </a:xfrm>
        </p:spPr>
        <p:txBody>
          <a:bodyPr/>
          <a:lstStyle/>
          <a:p>
            <a:r>
              <a:rPr lang="en-US" dirty="0"/>
              <a:t>Requirements:</a:t>
            </a:r>
          </a:p>
          <a:p>
            <a:pPr lvl="1"/>
            <a:r>
              <a:rPr lang="en-US" dirty="0"/>
              <a:t>Design a flexible circuit to use sensors to wirelessly communicate biophysical data to a UI band</a:t>
            </a:r>
          </a:p>
          <a:p>
            <a:pPr lvl="1"/>
            <a:r>
              <a:rPr lang="en-US" dirty="0"/>
              <a:t>Flexible circuit must include the following functionality:</a:t>
            </a:r>
          </a:p>
          <a:p>
            <a:pPr lvl="2"/>
            <a:r>
              <a:rPr lang="en-US" dirty="0"/>
              <a:t>Wireless charging</a:t>
            </a:r>
          </a:p>
          <a:p>
            <a:pPr lvl="2"/>
            <a:r>
              <a:rPr lang="en-US" dirty="0"/>
              <a:t>Battery management</a:t>
            </a:r>
          </a:p>
          <a:p>
            <a:pPr lvl="2"/>
            <a:r>
              <a:rPr lang="en-US" dirty="0"/>
              <a:t>RTT data logging</a:t>
            </a:r>
          </a:p>
          <a:p>
            <a:pPr lvl="2"/>
            <a:r>
              <a:rPr lang="en-US" dirty="0"/>
              <a:t>Use the nRF52832 MCU/SoC</a:t>
            </a:r>
          </a:p>
          <a:p>
            <a:pPr lvl="2"/>
            <a:r>
              <a:rPr lang="en-US" dirty="0"/>
              <a:t>BLE connectivity and BLE GATT database</a:t>
            </a:r>
          </a:p>
          <a:p>
            <a:pPr lvl="2"/>
            <a:r>
              <a:rPr lang="en-US" dirty="0"/>
              <a:t>Temperature sensing</a:t>
            </a:r>
          </a:p>
          <a:p>
            <a:pPr lvl="2"/>
            <a:r>
              <a:rPr lang="en-US" dirty="0"/>
              <a:t>Motion sensing</a:t>
            </a:r>
          </a:p>
          <a:p>
            <a:pPr lvl="2"/>
            <a:r>
              <a:rPr lang="en-US" dirty="0"/>
              <a:t>Pressure sensing</a:t>
            </a:r>
          </a:p>
          <a:p>
            <a:pPr lvl="2"/>
            <a:r>
              <a:rPr lang="en-US" dirty="0"/>
              <a:t>Strain sensing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1E2F6F9-A342-4A03-A8C9-3836C73F3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requirements</a:t>
            </a:r>
          </a:p>
        </p:txBody>
      </p:sp>
    </p:spTree>
    <p:extLst>
      <p:ext uri="{BB962C8B-B14F-4D97-AF65-F5344CB8AC3E}">
        <p14:creationId xmlns:p14="http://schemas.microsoft.com/office/powerpoint/2010/main" val="8467874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6FBD8E1-621F-4DE1-BB42-AD7C4781DB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15483"/>
            <a:ext cx="8572500" cy="4048975"/>
          </a:xfrm>
        </p:spPr>
        <p:txBody>
          <a:bodyPr/>
          <a:lstStyle/>
          <a:p>
            <a:r>
              <a:rPr lang="en-US" dirty="0"/>
              <a:t>Electronics development</a:t>
            </a:r>
          </a:p>
          <a:p>
            <a:pPr lvl="1"/>
            <a:r>
              <a:rPr lang="en-US" dirty="0"/>
              <a:t>Date range: 8/11–8/23</a:t>
            </a:r>
          </a:p>
          <a:p>
            <a:pPr lvl="1"/>
            <a:r>
              <a:rPr lang="en-US" dirty="0"/>
              <a:t>Estimated hours to produce hardware: 24 hours</a:t>
            </a:r>
          </a:p>
          <a:p>
            <a:pPr lvl="1"/>
            <a:r>
              <a:rPr lang="en-US" dirty="0"/>
              <a:t>Estimated hours to test/debug/qualify hardware: TBD </a:t>
            </a:r>
          </a:p>
          <a:p>
            <a:r>
              <a:rPr lang="en-US" dirty="0"/>
              <a:t>Firmware development</a:t>
            </a:r>
          </a:p>
          <a:p>
            <a:pPr lvl="1"/>
            <a:r>
              <a:rPr lang="en-US" dirty="0"/>
              <a:t>Date range: 8/23-9/20</a:t>
            </a:r>
          </a:p>
          <a:p>
            <a:pPr lvl="1"/>
            <a:r>
              <a:rPr lang="en-US" dirty="0"/>
              <a:t>Estimated hours to produce firmware: 39 hours</a:t>
            </a:r>
          </a:p>
          <a:p>
            <a:pPr lvl="1"/>
            <a:r>
              <a:rPr lang="en-US" dirty="0"/>
              <a:t>Estimated hours to test/debug/qualify firmware: TBD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6BCBE15-E0BD-4501-8233-0D7173519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Schedule overview</a:t>
            </a:r>
          </a:p>
        </p:txBody>
      </p:sp>
      <p:sp>
        <p:nvSpPr>
          <p:cNvPr id="7" name="Speech Bubble: Oval 6">
            <a:extLst>
              <a:ext uri="{FF2B5EF4-FFF2-40B4-BE49-F238E27FC236}">
                <a16:creationId xmlns:a16="http://schemas.microsoft.com/office/drawing/2014/main" id="{A69E054A-954B-4697-A2EE-30B2669DAC36}"/>
              </a:ext>
            </a:extLst>
          </p:cNvPr>
          <p:cNvSpPr/>
          <p:nvPr/>
        </p:nvSpPr>
        <p:spPr>
          <a:xfrm flipH="1">
            <a:off x="4269002" y="5033638"/>
            <a:ext cx="2618913" cy="1003177"/>
          </a:xfrm>
          <a:prstGeom prst="wedgeEllipseCallou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Any questions about the scope?</a:t>
            </a:r>
          </a:p>
          <a:p>
            <a:pPr algn="ctr"/>
            <a:r>
              <a:rPr lang="en-US" sz="1600" dirty="0"/>
              <a:t>Let me know!</a:t>
            </a:r>
          </a:p>
        </p:txBody>
      </p:sp>
      <p:pic>
        <p:nvPicPr>
          <p:cNvPr id="21" name="Picture 20" descr="A picture containing drawing&#10;&#10;Description automatically generated">
            <a:extLst>
              <a:ext uri="{FF2B5EF4-FFF2-40B4-BE49-F238E27FC236}">
                <a16:creationId xmlns:a16="http://schemas.microsoft.com/office/drawing/2014/main" id="{E1A6A943-8289-44CC-9037-FDCFDE560E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7396" y="6036815"/>
            <a:ext cx="640519" cy="620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1435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3747906-6CD5-467E-B854-61BF2D489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543885"/>
            <a:ext cx="8572500" cy="1770229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PROJECT PROPOSAL</a:t>
            </a:r>
          </a:p>
        </p:txBody>
      </p:sp>
    </p:spTree>
    <p:extLst>
      <p:ext uri="{BB962C8B-B14F-4D97-AF65-F5344CB8AC3E}">
        <p14:creationId xmlns:p14="http://schemas.microsoft.com/office/powerpoint/2010/main" val="38316083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0F2003E4-5AD6-44F5-9A38-60FCDAEB946A}"/>
              </a:ext>
            </a:extLst>
          </p:cNvPr>
          <p:cNvSpPr/>
          <p:nvPr/>
        </p:nvSpPr>
        <p:spPr>
          <a:xfrm>
            <a:off x="6632735" y="358333"/>
            <a:ext cx="1988599" cy="5762661"/>
          </a:xfrm>
          <a:prstGeom prst="roundRect">
            <a:avLst/>
          </a:prstGeom>
          <a:noFill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aseline="30000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 diagram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A6B4D92-B16F-4257-A7FD-5BA3F597A0CC}"/>
              </a:ext>
            </a:extLst>
          </p:cNvPr>
          <p:cNvSpPr/>
          <p:nvPr/>
        </p:nvSpPr>
        <p:spPr>
          <a:xfrm>
            <a:off x="3295423" y="1951480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BLE TX/RX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4EE1D31-9292-49CC-804F-680B6734A9D0}"/>
              </a:ext>
            </a:extLst>
          </p:cNvPr>
          <p:cNvSpPr/>
          <p:nvPr/>
        </p:nvSpPr>
        <p:spPr>
          <a:xfrm>
            <a:off x="6940956" y="1229816"/>
            <a:ext cx="1357168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IMU</a:t>
            </a:r>
            <a:endParaRPr lang="en-US" sz="1600" baseline="30000" dirty="0">
              <a:solidFill>
                <a:schemeClr val="tx1"/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98BD1B2B-E36D-4D4A-A310-9F79DAA55C7E}"/>
              </a:ext>
            </a:extLst>
          </p:cNvPr>
          <p:cNvSpPr/>
          <p:nvPr/>
        </p:nvSpPr>
        <p:spPr>
          <a:xfrm>
            <a:off x="6794339" y="2142612"/>
            <a:ext cx="166538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TEMPERATURE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BE25F4F-E130-4979-8714-33D307FD3CC7}"/>
              </a:ext>
            </a:extLst>
          </p:cNvPr>
          <p:cNvSpPr/>
          <p:nvPr/>
        </p:nvSpPr>
        <p:spPr>
          <a:xfrm>
            <a:off x="3295418" y="2991628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MCU/SoC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216DE75-28B9-41CE-A58A-BE63E3E077C5}"/>
              </a:ext>
            </a:extLst>
          </p:cNvPr>
          <p:cNvCxnSpPr>
            <a:cxnSpLocks/>
            <a:stCxn id="10" idx="0"/>
            <a:endCxn id="7" idx="2"/>
          </p:cNvCxnSpPr>
          <p:nvPr/>
        </p:nvCxnSpPr>
        <p:spPr>
          <a:xfrm flipV="1">
            <a:off x="4289718" y="2688326"/>
            <a:ext cx="5" cy="303302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495EB1C-1C59-418E-9372-74B945445E59}"/>
              </a:ext>
            </a:extLst>
          </p:cNvPr>
          <p:cNvCxnSpPr>
            <a:cxnSpLocks/>
            <a:endCxn id="10" idx="3"/>
          </p:cNvCxnSpPr>
          <p:nvPr/>
        </p:nvCxnSpPr>
        <p:spPr>
          <a:xfrm flipH="1">
            <a:off x="5284017" y="3360051"/>
            <a:ext cx="1348720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669A6CBF-892F-4040-9A20-944AC6D9DB73}"/>
              </a:ext>
            </a:extLst>
          </p:cNvPr>
          <p:cNvSpPr/>
          <p:nvPr/>
        </p:nvSpPr>
        <p:spPr>
          <a:xfrm>
            <a:off x="6785372" y="4164493"/>
            <a:ext cx="166538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PRESSURE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SENSOR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00BF44E4-0A81-4349-9347-004E5DD42BDE}"/>
              </a:ext>
            </a:extLst>
          </p:cNvPr>
          <p:cNvSpPr/>
          <p:nvPr/>
        </p:nvSpPr>
        <p:spPr>
          <a:xfrm>
            <a:off x="6794339" y="5099675"/>
            <a:ext cx="166538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STRAIN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SENSOR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D9992D9-E113-4418-8965-0409803B543A}"/>
              </a:ext>
            </a:extLst>
          </p:cNvPr>
          <p:cNvSpPr txBox="1"/>
          <p:nvPr/>
        </p:nvSpPr>
        <p:spPr>
          <a:xfrm>
            <a:off x="6632737" y="443950"/>
            <a:ext cx="19885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PHERIPHERAL SENSORS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9596C2F-2C38-46FD-92A4-B633EF7E8C8D}"/>
              </a:ext>
            </a:extLst>
          </p:cNvPr>
          <p:cNvSpPr txBox="1"/>
          <p:nvPr/>
        </p:nvSpPr>
        <p:spPr>
          <a:xfrm>
            <a:off x="5723117" y="3049738"/>
            <a:ext cx="4705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</a:t>
            </a:r>
            <a:r>
              <a:rPr lang="en-US" sz="1600" baseline="30000" dirty="0"/>
              <a:t>2</a:t>
            </a:r>
            <a:r>
              <a:rPr lang="en-US" sz="1600" dirty="0"/>
              <a:t>C</a:t>
            </a: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517F81C8-90FB-44D5-B104-675CBA06ED92}"/>
              </a:ext>
            </a:extLst>
          </p:cNvPr>
          <p:cNvSpPr/>
          <p:nvPr/>
        </p:nvSpPr>
        <p:spPr>
          <a:xfrm>
            <a:off x="372861" y="5623487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WIRELESS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CHARGING COIL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F062295D-F9B6-4AEB-AF50-24F6B58C3F20}"/>
              </a:ext>
            </a:extLst>
          </p:cNvPr>
          <p:cNvSpPr/>
          <p:nvPr/>
        </p:nvSpPr>
        <p:spPr>
          <a:xfrm>
            <a:off x="3295414" y="5623487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WIRELESS CHARGING CIRCUITRY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988C9F0E-9A3E-45C7-998C-FDB192A78AAB}"/>
              </a:ext>
            </a:extLst>
          </p:cNvPr>
          <p:cNvCxnSpPr>
            <a:cxnSpLocks/>
            <a:stCxn id="40" idx="3"/>
            <a:endCxn id="41" idx="1"/>
          </p:cNvCxnSpPr>
          <p:nvPr/>
        </p:nvCxnSpPr>
        <p:spPr>
          <a:xfrm>
            <a:off x="2361460" y="5991910"/>
            <a:ext cx="933954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1FE104C9-E1D6-40A2-805B-B01A53A22A38}"/>
              </a:ext>
            </a:extLst>
          </p:cNvPr>
          <p:cNvCxnSpPr>
            <a:cxnSpLocks/>
            <a:stCxn id="41" idx="0"/>
            <a:endCxn id="48" idx="2"/>
          </p:cNvCxnSpPr>
          <p:nvPr/>
        </p:nvCxnSpPr>
        <p:spPr>
          <a:xfrm flipV="1">
            <a:off x="4289714" y="5081514"/>
            <a:ext cx="4" cy="541973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E22CAE86-6E1A-43BC-B31A-F80EDE431851}"/>
              </a:ext>
            </a:extLst>
          </p:cNvPr>
          <p:cNvSpPr/>
          <p:nvPr/>
        </p:nvSpPr>
        <p:spPr>
          <a:xfrm>
            <a:off x="3295418" y="4344668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BMS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9FFCB2A0-C922-4555-A854-3DFE5DEF23D5}"/>
              </a:ext>
            </a:extLst>
          </p:cNvPr>
          <p:cNvCxnSpPr>
            <a:cxnSpLocks/>
            <a:stCxn id="48" idx="0"/>
            <a:endCxn id="10" idx="2"/>
          </p:cNvCxnSpPr>
          <p:nvPr/>
        </p:nvCxnSpPr>
        <p:spPr>
          <a:xfrm flipV="1">
            <a:off x="4289718" y="3728474"/>
            <a:ext cx="0" cy="616194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C56CD559-E2F7-4CB4-A95B-6DFB10EFD6C0}"/>
              </a:ext>
            </a:extLst>
          </p:cNvPr>
          <p:cNvSpPr/>
          <p:nvPr/>
        </p:nvSpPr>
        <p:spPr>
          <a:xfrm>
            <a:off x="372860" y="4349634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LIPO BATTERY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5A578C4D-61BC-4D7B-81E5-FA6D36A52194}"/>
              </a:ext>
            </a:extLst>
          </p:cNvPr>
          <p:cNvCxnSpPr>
            <a:cxnSpLocks/>
            <a:stCxn id="53" idx="3"/>
            <a:endCxn id="48" idx="1"/>
          </p:cNvCxnSpPr>
          <p:nvPr/>
        </p:nvCxnSpPr>
        <p:spPr>
          <a:xfrm flipV="1">
            <a:off x="2361459" y="4713091"/>
            <a:ext cx="933959" cy="4966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B923C901-5053-4E9A-A971-4A12D2FD6269}"/>
              </a:ext>
            </a:extLst>
          </p:cNvPr>
          <p:cNvSpPr txBox="1"/>
          <p:nvPr/>
        </p:nvSpPr>
        <p:spPr>
          <a:xfrm>
            <a:off x="4289713" y="3867294"/>
            <a:ext cx="994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POWER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71CC1D5-A0F1-44BC-8F7C-740CBE66FC53}"/>
              </a:ext>
            </a:extLst>
          </p:cNvPr>
          <p:cNvSpPr txBox="1"/>
          <p:nvPr/>
        </p:nvSpPr>
        <p:spPr>
          <a:xfrm>
            <a:off x="2361462" y="4363639"/>
            <a:ext cx="994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POWER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AF396FE8-88A8-46EC-A8A8-5C0FA4EE2026}"/>
              </a:ext>
            </a:extLst>
          </p:cNvPr>
          <p:cNvSpPr txBox="1"/>
          <p:nvPr/>
        </p:nvSpPr>
        <p:spPr>
          <a:xfrm>
            <a:off x="2361455" y="5667244"/>
            <a:ext cx="994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POWER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6623310C-C8BC-451E-91C6-805C0D35460B}"/>
              </a:ext>
            </a:extLst>
          </p:cNvPr>
          <p:cNvSpPr txBox="1"/>
          <p:nvPr/>
        </p:nvSpPr>
        <p:spPr>
          <a:xfrm>
            <a:off x="4289718" y="5220334"/>
            <a:ext cx="994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POWER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AE89539D-6CF5-49CC-B55E-F4A6CCC09E2B}"/>
              </a:ext>
            </a:extLst>
          </p:cNvPr>
          <p:cNvSpPr txBox="1"/>
          <p:nvPr/>
        </p:nvSpPr>
        <p:spPr>
          <a:xfrm>
            <a:off x="4408171" y="2683531"/>
            <a:ext cx="994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RF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452B136-2008-4978-B50E-6E59E6E07DFF}"/>
              </a:ext>
            </a:extLst>
          </p:cNvPr>
          <p:cNvCxnSpPr>
            <a:cxnSpLocks/>
            <a:stCxn id="7" idx="0"/>
            <a:endCxn id="43" idx="2"/>
          </p:cNvCxnSpPr>
          <p:nvPr/>
        </p:nvCxnSpPr>
        <p:spPr>
          <a:xfrm flipV="1">
            <a:off x="4289723" y="1650609"/>
            <a:ext cx="0" cy="300871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78E6C15A-B620-4490-8A2F-2A0C7BE88DE2}"/>
              </a:ext>
            </a:extLst>
          </p:cNvPr>
          <p:cNvSpPr/>
          <p:nvPr/>
        </p:nvSpPr>
        <p:spPr>
          <a:xfrm>
            <a:off x="3295423" y="913763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ANDROID PHONE**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9AD4A07-9D69-4642-96A4-EEA44375048F}"/>
              </a:ext>
            </a:extLst>
          </p:cNvPr>
          <p:cNvSpPr txBox="1"/>
          <p:nvPr/>
        </p:nvSpPr>
        <p:spPr>
          <a:xfrm>
            <a:off x="4357127" y="1648178"/>
            <a:ext cx="994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BLE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079ACC-C1BB-4E11-8B7F-5E0446ADF9CC}"/>
              </a:ext>
            </a:extLst>
          </p:cNvPr>
          <p:cNvSpPr txBox="1"/>
          <p:nvPr/>
        </p:nvSpPr>
        <p:spPr>
          <a:xfrm>
            <a:off x="5436653" y="3372769"/>
            <a:ext cx="10551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ANALOG</a:t>
            </a:r>
          </a:p>
        </p:txBody>
      </p:sp>
    </p:spTree>
    <p:extLst>
      <p:ext uri="{BB962C8B-B14F-4D97-AF65-F5344CB8AC3E}">
        <p14:creationId xmlns:p14="http://schemas.microsoft.com/office/powerpoint/2010/main" val="27421552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69FBD5-B30A-4610-8E9C-8F7213F94C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15483"/>
            <a:ext cx="8572500" cy="5238583"/>
          </a:xfrm>
        </p:spPr>
        <p:txBody>
          <a:bodyPr/>
          <a:lstStyle/>
          <a:p>
            <a:r>
              <a:rPr lang="en-US" dirty="0"/>
              <a:t>Schematic generation</a:t>
            </a:r>
          </a:p>
          <a:p>
            <a:pPr lvl="1"/>
            <a:r>
              <a:rPr lang="en-US" strike="sngStrike" dirty="0"/>
              <a:t>nRF52 with supporting circuitry (2 hours)</a:t>
            </a:r>
          </a:p>
          <a:p>
            <a:pPr lvl="1"/>
            <a:r>
              <a:rPr lang="en-US" strike="sngStrike" dirty="0"/>
              <a:t>BLE antenna and impedance matching circuit (2 hours)</a:t>
            </a:r>
          </a:p>
          <a:p>
            <a:pPr lvl="1"/>
            <a:r>
              <a:rPr lang="en-US" strike="sngStrike" dirty="0"/>
              <a:t>Wireless charging (5 hours)</a:t>
            </a:r>
          </a:p>
          <a:p>
            <a:pPr lvl="1"/>
            <a:r>
              <a:rPr lang="en-US" strike="sngStrike" dirty="0"/>
              <a:t>Lithium battery charging (2 hours)</a:t>
            </a:r>
          </a:p>
          <a:p>
            <a:pPr lvl="1"/>
            <a:r>
              <a:rPr lang="en-US" strike="sngStrike" dirty="0"/>
              <a:t>Biosensors: temperature, IMU (4 hours)</a:t>
            </a:r>
          </a:p>
          <a:p>
            <a:pPr lvl="1"/>
            <a:r>
              <a:rPr lang="en-US" dirty="0"/>
              <a:t>Biosensors: pressure, strain (4 hours)</a:t>
            </a:r>
          </a:p>
          <a:p>
            <a:pPr lvl="1"/>
            <a:r>
              <a:rPr lang="en-US" dirty="0"/>
              <a:t>Test points (1 hours)</a:t>
            </a:r>
          </a:p>
          <a:p>
            <a:pPr lvl="1"/>
            <a:r>
              <a:rPr lang="en-US" dirty="0"/>
              <a:t>Project creation (3 hours)</a:t>
            </a:r>
          </a:p>
          <a:p>
            <a:r>
              <a:rPr lang="en-US" dirty="0"/>
              <a:t>Estimated time: 8 hours</a:t>
            </a:r>
          </a:p>
          <a:p>
            <a:r>
              <a:rPr lang="en-US" dirty="0"/>
              <a:t>Actual time spent: TBD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05E1A10-98FF-4262-A123-C13A8D3C0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Electronics development: schematic</a:t>
            </a:r>
          </a:p>
        </p:txBody>
      </p:sp>
      <p:sp>
        <p:nvSpPr>
          <p:cNvPr id="2" name="Speech Bubble: Oval 1">
            <a:extLst>
              <a:ext uri="{FF2B5EF4-FFF2-40B4-BE49-F238E27FC236}">
                <a16:creationId xmlns:a16="http://schemas.microsoft.com/office/drawing/2014/main" id="{A360A7D9-B40C-411D-BCD9-E333A5C923BF}"/>
              </a:ext>
            </a:extLst>
          </p:cNvPr>
          <p:cNvSpPr/>
          <p:nvPr/>
        </p:nvSpPr>
        <p:spPr>
          <a:xfrm flipH="1">
            <a:off x="4739518" y="5033638"/>
            <a:ext cx="3383549" cy="1003177"/>
          </a:xfrm>
          <a:prstGeom prst="wedgeEllipseCallou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REUSING DESIGN FROM PREVIOUS PROJECTS</a:t>
            </a:r>
          </a:p>
        </p:txBody>
      </p:sp>
      <p:pic>
        <p:nvPicPr>
          <p:cNvPr id="3" name="Picture 2" descr="A picture containing drawing&#10;&#10;Description automatically generated">
            <a:extLst>
              <a:ext uri="{FF2B5EF4-FFF2-40B4-BE49-F238E27FC236}">
                <a16:creationId xmlns:a16="http://schemas.microsoft.com/office/drawing/2014/main" id="{9060054D-92B4-4105-99A1-795BF46F3C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7307" y="6143834"/>
            <a:ext cx="640519" cy="620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37075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2015_editable_slide_template</Template>
  <TotalTime>1665</TotalTime>
  <Words>962</Words>
  <Application>Microsoft Office PowerPoint</Application>
  <PresentationFormat>On-screen Show (4:3)</PresentationFormat>
  <Paragraphs>206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Arial</vt:lpstr>
      <vt:lpstr>Roboto</vt:lpstr>
      <vt:lpstr>Roboto Condensed Light</vt:lpstr>
      <vt:lpstr>Custom Design</vt:lpstr>
      <vt:lpstr>1_Custom Design</vt:lpstr>
      <vt:lpstr>2_Custom Design</vt:lpstr>
      <vt:lpstr>Pediatric Neuromotor Wearable</vt:lpstr>
      <vt:lpstr>Outline</vt:lpstr>
      <vt:lpstr>PROJECT MANAGEMENT</vt:lpstr>
      <vt:lpstr>Introduction</vt:lpstr>
      <vt:lpstr>Project requirements</vt:lpstr>
      <vt:lpstr>Schedule overview</vt:lpstr>
      <vt:lpstr>PROJECT PROPOSAL</vt:lpstr>
      <vt:lpstr>Block diagram</vt:lpstr>
      <vt:lpstr>Electronics development: schematic</vt:lpstr>
      <vt:lpstr>Electronics development: PCB design</vt:lpstr>
      <vt:lpstr>Firmware development</vt:lpstr>
      <vt:lpstr>SCHEDULE</vt:lpstr>
      <vt:lpstr>Schedule Gantt chart</vt:lpstr>
      <vt:lpstr>PATH FORWARD</vt:lpstr>
      <vt:lpstr>Path forward (8/02/20 – 8/09/20)</vt:lpstr>
      <vt:lpstr>APPENDIX</vt:lpstr>
      <vt:lpstr>Component selection: MCU/BLE</vt:lpstr>
      <vt:lpstr>Component selection: clocks</vt:lpstr>
      <vt:lpstr>Component selection: Bio-sensors</vt:lpstr>
      <vt:lpstr>Component selection: Bio-sensors</vt:lpstr>
      <vt:lpstr>Component selection: wireless charging</vt:lpstr>
      <vt:lpstr>Component selection: power circuit</vt:lpstr>
      <vt:lpstr>Component selection: power circuit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Carl F Demolder</cp:lastModifiedBy>
  <cp:revision>141</cp:revision>
  <dcterms:created xsi:type="dcterms:W3CDTF">2016-03-09T16:46:53Z</dcterms:created>
  <dcterms:modified xsi:type="dcterms:W3CDTF">2020-08-04T01:30:21Z</dcterms:modified>
</cp:coreProperties>
</file>